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4/1/2019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6628" y="1313101"/>
            <a:ext cx="5252693" cy="3259331"/>
          </a:xfrm>
        </p:spPr>
        <p:txBody>
          <a:bodyPr anchor="b">
            <a:normAutofit/>
          </a:bodyPr>
          <a:lstStyle/>
          <a:p>
            <a:pPr algn="l"/>
            <a:r>
              <a:rPr lang="en-US" sz="5400" b="1">
                <a:solidFill>
                  <a:schemeClr val="bg1"/>
                </a:solidFill>
                <a:latin typeface="Calibri"/>
                <a:cs typeface="Calibri Light"/>
              </a:rPr>
              <a:t>Writing and Reading Toolkits</a:t>
            </a:r>
          </a:p>
          <a:p>
            <a:pPr algn="l"/>
            <a:br>
              <a:rPr lang="en-US" sz="4700"/>
            </a:br>
            <a:endParaRPr lang="en-US" sz="470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03495" y="3514440"/>
            <a:ext cx="4645250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>
                <a:solidFill>
                  <a:schemeClr val="bg1"/>
                </a:solidFill>
                <a:cs typeface="Calibri"/>
              </a:rPr>
              <a:t>Using Tools Wisely to Support Writing and Reading Instruction and Student Growth</a:t>
            </a:r>
          </a:p>
        </p:txBody>
      </p:sp>
      <p:sp>
        <p:nvSpPr>
          <p:cNvPr id="12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F12295B1-D2B8-4391-BC2A-4BE7B8EDDE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82" y="1355802"/>
            <a:ext cx="4047843" cy="2778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5026A-91B7-45AA-A85C-BAA54A596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>
            <a:normAutofit/>
          </a:bodyPr>
          <a:lstStyle/>
          <a:p>
            <a:r>
              <a:rPr lang="en-US" sz="4800" b="1">
                <a:latin typeface="Calibri"/>
                <a:cs typeface="Calibri"/>
              </a:rPr>
              <a:t>Toolkit Tips:</a:t>
            </a:r>
            <a:endParaRPr lang="en-US" sz="4800">
              <a:cs typeface="Calibri Light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589FF3E5-AA5C-4A58-ACE4-092376AE9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329" y="292608"/>
            <a:ext cx="3328295" cy="433654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DCB07-5C26-41CA-A606-1357AC33F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Balance pictures and words</a:t>
            </a:r>
          </a:p>
          <a:p>
            <a:r>
              <a:rPr lang="en-US" sz="1800">
                <a:cs typeface="Calibri"/>
              </a:rPr>
              <a:t>Try to keep a tool to no more than</a:t>
            </a:r>
            <a:endParaRPr lang="en-US" sz="1800"/>
          </a:p>
          <a:p>
            <a:pPr marL="0" indent="0">
              <a:buNone/>
            </a:pPr>
            <a:r>
              <a:rPr lang="en-US" sz="1800">
                <a:cs typeface="Calibri"/>
              </a:rPr>
              <a:t>   3-5 components (strategies, steps)</a:t>
            </a:r>
          </a:p>
          <a:p>
            <a:r>
              <a:rPr lang="en-US" sz="1800">
                <a:cs typeface="Calibri"/>
              </a:rPr>
              <a:t>Have a clear title to let children know </a:t>
            </a:r>
            <a:endParaRPr lang="en-US" sz="1800"/>
          </a:p>
          <a:p>
            <a:pPr marL="0" indent="0">
              <a:buNone/>
            </a:pPr>
            <a:r>
              <a:rPr lang="en-US" sz="1800">
                <a:cs typeface="Calibri"/>
              </a:rPr>
              <a:t>    what the tool is for</a:t>
            </a:r>
          </a:p>
          <a:p>
            <a:r>
              <a:rPr lang="en-US" sz="1800">
                <a:cs typeface="Calibri"/>
              </a:rPr>
              <a:t>Keep it simple - less is more!</a:t>
            </a:r>
            <a:endParaRPr lang="en-US" sz="1800"/>
          </a:p>
          <a:p>
            <a:r>
              <a:rPr lang="en-US" sz="1800">
                <a:cs typeface="Calibri"/>
              </a:rPr>
              <a:t>If you don’t use it - get rid of it  </a:t>
            </a:r>
            <a:endParaRPr lang="en-US" sz="1800"/>
          </a:p>
          <a:p>
            <a:pPr marL="0" indent="0">
              <a:buNone/>
            </a:pPr>
            <a:br>
              <a:rPr lang="en-US" sz="1800"/>
            </a:br>
            <a:endParaRPr lang="en-US" sz="180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92199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book&#10;&#10;Description generated with very high confidence">
            <a:extLst>
              <a:ext uri="{FF2B5EF4-FFF2-40B4-BE49-F238E27FC236}">
                <a16:creationId xmlns:a16="http://schemas.microsoft.com/office/drawing/2014/main" id="{59302203-CC9E-4838-BE52-B5A478609D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4" b="9528"/>
          <a:stretch/>
        </p:blipFill>
        <p:spPr>
          <a:xfrm rot="5400000">
            <a:off x="-1110377" y="1110377"/>
            <a:ext cx="6858000" cy="463724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1A0CA-2D4D-49B9-B2F5-DFA21AAD52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6291" y="640082"/>
            <a:ext cx="7507448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Example of  a Toolkit!</a:t>
            </a:r>
            <a:r>
              <a:rPr lang="en-US" sz="6000"/>
              <a:t>https://youtu.be/mrcZurfeaDY</a:t>
            </a:r>
            <a:endParaRPr lang="en-US" sz="6000">
              <a:solidFill>
                <a:schemeClr val="bg1"/>
              </a:solidFill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460383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4C4E7-C2DA-4C2A-B522-1450C6E5A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3668" y="803325"/>
            <a:ext cx="5314536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>
                <a:latin typeface="Calibri"/>
                <a:cs typeface="Calibri"/>
              </a:rPr>
              <a:t>Why Toolkits?</a:t>
            </a:r>
          </a:p>
        </p:txBody>
      </p:sp>
      <p:sp>
        <p:nvSpPr>
          <p:cNvPr id="12" name="Freeform: Shape 14">
            <a:extLst>
              <a:ext uri="{FF2B5EF4-FFF2-40B4-BE49-F238E27FC236}">
                <a16:creationId xmlns:a16="http://schemas.microsoft.com/office/drawing/2014/main" id="{E0D60ECE-8986-45DC-B7FE-EC7699B46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38829" cy="5840278"/>
          </a:xfrm>
          <a:custGeom>
            <a:avLst/>
            <a:gdLst>
              <a:gd name="connsiteX0" fmla="*/ 0 w 5438829"/>
              <a:gd name="connsiteY0" fmla="*/ 0 h 5840278"/>
              <a:gd name="connsiteX1" fmla="*/ 4466700 w 5438829"/>
              <a:gd name="connsiteY1" fmla="*/ 0 h 5840278"/>
              <a:gd name="connsiteX2" fmla="*/ 4652178 w 5438829"/>
              <a:gd name="connsiteY2" fmla="*/ 204077 h 5840278"/>
              <a:gd name="connsiteX3" fmla="*/ 5438829 w 5438829"/>
              <a:gd name="connsiteY3" fmla="*/ 2395363 h 5840278"/>
              <a:gd name="connsiteX4" fmla="*/ 1993914 w 5438829"/>
              <a:gd name="connsiteY4" fmla="*/ 5840278 h 5840278"/>
              <a:gd name="connsiteX5" fmla="*/ 67829 w 5438829"/>
              <a:gd name="connsiteY5" fmla="*/ 5251941 h 5840278"/>
              <a:gd name="connsiteX6" fmla="*/ 0 w 5438829"/>
              <a:gd name="connsiteY6" fmla="*/ 5201220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8829" h="5840278">
                <a:moveTo>
                  <a:pt x="0" y="0"/>
                </a:moveTo>
                <a:lnTo>
                  <a:pt x="4466700" y="0"/>
                </a:lnTo>
                <a:lnTo>
                  <a:pt x="4652178" y="204077"/>
                </a:lnTo>
                <a:cubicBezTo>
                  <a:pt x="5143616" y="799562"/>
                  <a:pt x="5438829" y="1562987"/>
                  <a:pt x="5438829" y="2395363"/>
                </a:cubicBezTo>
                <a:cubicBezTo>
                  <a:pt x="5438829" y="4297937"/>
                  <a:pt x="3896488" y="5840278"/>
                  <a:pt x="1993914" y="5840278"/>
                </a:cubicBezTo>
                <a:cubicBezTo>
                  <a:pt x="1280449" y="5840278"/>
                  <a:pt x="617641" y="5623387"/>
                  <a:pt x="67829" y="5251941"/>
                </a:cubicBezTo>
                <a:lnTo>
                  <a:pt x="0" y="520122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964194-5878-40D2-8EC0-DDC58387F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269134" cy="5654940"/>
          </a:xfrm>
          <a:custGeom>
            <a:avLst/>
            <a:gdLst>
              <a:gd name="connsiteX0" fmla="*/ 0 w 5269134"/>
              <a:gd name="connsiteY0" fmla="*/ 0 h 5654940"/>
              <a:gd name="connsiteX1" fmla="*/ 4227767 w 5269134"/>
              <a:gd name="connsiteY1" fmla="*/ 0 h 5654940"/>
              <a:gd name="connsiteX2" fmla="*/ 4312042 w 5269134"/>
              <a:gd name="connsiteY2" fmla="*/ 76595 h 5654940"/>
              <a:gd name="connsiteX3" fmla="*/ 5269134 w 5269134"/>
              <a:gd name="connsiteY3" fmla="*/ 2387221 h 5654940"/>
              <a:gd name="connsiteX4" fmla="*/ 2001415 w 5269134"/>
              <a:gd name="connsiteY4" fmla="*/ 5654940 h 5654940"/>
              <a:gd name="connsiteX5" fmla="*/ 198928 w 5269134"/>
              <a:gd name="connsiteY5" fmla="*/ 5113274 h 5654940"/>
              <a:gd name="connsiteX6" fmla="*/ 0 w 5269134"/>
              <a:gd name="connsiteY6" fmla="*/ 4969563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69134" h="5654940">
                <a:moveTo>
                  <a:pt x="0" y="0"/>
                </a:moveTo>
                <a:lnTo>
                  <a:pt x="4227767" y="0"/>
                </a:lnTo>
                <a:lnTo>
                  <a:pt x="4312042" y="76595"/>
                </a:lnTo>
                <a:cubicBezTo>
                  <a:pt x="4903383" y="667936"/>
                  <a:pt x="5269134" y="1484866"/>
                  <a:pt x="5269134" y="2387221"/>
                </a:cubicBezTo>
                <a:cubicBezTo>
                  <a:pt x="5269134" y="4191932"/>
                  <a:pt x="3806126" y="5654940"/>
                  <a:pt x="2001415" y="5654940"/>
                </a:cubicBezTo>
                <a:cubicBezTo>
                  <a:pt x="1335223" y="5654940"/>
                  <a:pt x="715593" y="5455584"/>
                  <a:pt x="198928" y="5113274"/>
                </a:cubicBezTo>
                <a:lnTo>
                  <a:pt x="0" y="496956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5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E73A71F-CD95-4CF9-AA45-77CA696D66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1733" y="543135"/>
            <a:ext cx="3835488" cy="3835488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B204C16E-0E14-4C8C-9497-2F4CDAA6C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53667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Help kids remember what has been taught</a:t>
            </a:r>
          </a:p>
          <a:p>
            <a:r>
              <a:rPr lang="en-US" sz="1800"/>
              <a:t>Lifts the level of rigor</a:t>
            </a:r>
          </a:p>
          <a:p>
            <a:r>
              <a:rPr lang="en-US" sz="1800"/>
              <a:t>Gives access to a wide range of learners</a:t>
            </a:r>
          </a:p>
          <a:p>
            <a:r>
              <a:rPr lang="en-US" sz="1800"/>
              <a:t>Supports your teaching within your conferring and small groups</a:t>
            </a:r>
          </a:p>
          <a:p>
            <a:r>
              <a:rPr lang="en-US" sz="1800"/>
              <a:t>Helps maximize instruction time during independent work times</a:t>
            </a:r>
          </a:p>
        </p:txBody>
      </p:sp>
    </p:spTree>
    <p:extLst>
      <p:ext uri="{BB962C8B-B14F-4D97-AF65-F5344CB8AC3E}">
        <p14:creationId xmlns:p14="http://schemas.microsoft.com/office/powerpoint/2010/main" val="4022151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47043-3BC0-4265-8C20-B06B2E5B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latin typeface="Calibri"/>
                <a:cs typeface="Calibri Light"/>
              </a:rPr>
              <a:t>What's in a toolkit?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10F29-08A5-4F1D-853F-0A141EE6A02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Student writing exemplars</a:t>
            </a:r>
            <a:endParaRPr lang="en-US">
              <a:cs typeface="Calibri" panose="020F0502020204030204"/>
            </a:endParaRPr>
          </a:p>
          <a:p>
            <a:r>
              <a:rPr lang="en-US" b="1">
                <a:cs typeface="Calibri"/>
              </a:rPr>
              <a:t>Writing demonstration texts</a:t>
            </a:r>
            <a:endParaRPr lang="en-US"/>
          </a:p>
          <a:p>
            <a:r>
              <a:rPr lang="en-US" b="1">
                <a:cs typeface="Calibri"/>
              </a:rPr>
              <a:t>Checklists</a:t>
            </a:r>
            <a:endParaRPr lang="en-US"/>
          </a:p>
          <a:p>
            <a:r>
              <a:rPr lang="en-US" b="1">
                <a:cs typeface="Calibri"/>
              </a:rPr>
              <a:t>Mentor texts</a:t>
            </a:r>
            <a:endParaRPr lang="en-US"/>
          </a:p>
          <a:p>
            <a:r>
              <a:rPr lang="en-US" b="1">
                <a:cs typeface="Calibri"/>
              </a:rPr>
              <a:t>Mini-charts</a:t>
            </a: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08EC0-361B-42A7-8190-7D96788A04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ln>
            <a:noFill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Micro-progressions</a:t>
            </a:r>
            <a:endParaRPr lang="en-US">
              <a:cs typeface="Calibri" panose="020F0502020204030204"/>
            </a:endParaRPr>
          </a:p>
          <a:p>
            <a:r>
              <a:rPr lang="en-US" b="1">
                <a:cs typeface="Calibri"/>
              </a:rPr>
              <a:t>Goal-Making Tools</a:t>
            </a:r>
            <a:endParaRPr lang="en-US"/>
          </a:p>
          <a:p>
            <a:r>
              <a:rPr lang="en-US" b="1">
                <a:cs typeface="Calibri"/>
              </a:rPr>
              <a:t>Small Group Planning Notes</a:t>
            </a:r>
            <a:endParaRPr lang="en-US"/>
          </a:p>
          <a:p>
            <a:r>
              <a:rPr lang="en-US" b="1">
                <a:cs typeface="Calibri"/>
              </a:rPr>
              <a:t>Conferring Notes</a:t>
            </a:r>
            <a:endParaRPr lang="en-US"/>
          </a:p>
          <a:p>
            <a:pPr marL="0" indent="0"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0C104A-0D84-4F58-85F2-301C9137D02C}"/>
              </a:ext>
            </a:extLst>
          </p:cNvPr>
          <p:cNvSpPr/>
          <p:nvPr/>
        </p:nvSpPr>
        <p:spPr>
          <a:xfrm>
            <a:off x="3176677" y="4053697"/>
            <a:ext cx="4694206" cy="15096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solidFill>
                  <a:schemeClr val="tx1"/>
                </a:solidFill>
                <a:latin typeface="Arial Black"/>
                <a:cs typeface="Calibri"/>
              </a:rPr>
              <a:t>YOU!</a:t>
            </a:r>
          </a:p>
        </p:txBody>
      </p:sp>
      <p:pic>
        <p:nvPicPr>
          <p:cNvPr id="5" name="Picture 5" descr="A picture containing book&#10;&#10;Description generated with very high confidence">
            <a:extLst>
              <a:ext uri="{FF2B5EF4-FFF2-40B4-BE49-F238E27FC236}">
                <a16:creationId xmlns:a16="http://schemas.microsoft.com/office/drawing/2014/main" id="{0A034D04-FD9D-4E1E-BE20-3FEEA67215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480000">
            <a:off x="8678173" y="3938678"/>
            <a:ext cx="27432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04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60031-BDD9-4F04-9E90-AC574C691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69" y="803325"/>
            <a:ext cx="6338922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Calibri"/>
                <a:cs typeface="Calibri Light"/>
              </a:rPr>
              <a:t>Tool #1: Writing Samples</a:t>
            </a:r>
            <a:endParaRPr lang="en-US" b="1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8DBA4-FFC1-49AB-B2B9-633B169C43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79018"/>
            <a:ext cx="5314543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>
                <a:cs typeface="Calibri"/>
              </a:rPr>
              <a:t>Can be either teacher created or authentic samples of student work</a:t>
            </a:r>
            <a:endParaRPr lang="en-US" sz="1800">
              <a:cs typeface="Calibri" panose="020F0502020204030204"/>
            </a:endParaRPr>
          </a:p>
          <a:p>
            <a:r>
              <a:rPr lang="en-US" sz="1800" b="1">
                <a:cs typeface="Calibri"/>
              </a:rPr>
              <a:t>Serves as a concrete example of what a given writing genre and/or writing technique could look like</a:t>
            </a:r>
            <a:endParaRPr lang="en-US" sz="1800"/>
          </a:p>
          <a:p>
            <a:r>
              <a:rPr lang="en-US" sz="1800" b="1">
                <a:cs typeface="Calibri"/>
              </a:rPr>
              <a:t>Provides support for writers</a:t>
            </a:r>
            <a:endParaRPr lang="en-US" sz="1800"/>
          </a:p>
          <a:p>
            <a:r>
              <a:rPr lang="en-US" sz="1800" b="1">
                <a:cs typeface="Calibri"/>
              </a:rPr>
              <a:t>May be interactive</a:t>
            </a:r>
            <a:endParaRPr lang="en-US" sz="1800"/>
          </a:p>
          <a:p>
            <a:endParaRPr lang="en-US" sz="1800">
              <a:cs typeface="Calibri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close up of a piece of paper&#10;&#10;Description generated with very high confidence">
            <a:extLst>
              <a:ext uri="{FF2B5EF4-FFF2-40B4-BE49-F238E27FC236}">
                <a16:creationId xmlns:a16="http://schemas.microsoft.com/office/drawing/2014/main" id="{EFDC0E58-B821-4E45-B79B-097B82CFE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68" r="-2" b="-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40807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35A04CF-97D4-4FF7-B359-C546B1F62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DE7243B-5109-444B-8FAF-7437C66BC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21332" cy="6858000"/>
          </a:xfrm>
          <a:custGeom>
            <a:avLst/>
            <a:gdLst>
              <a:gd name="connsiteX0" fmla="*/ 4421332 w 4421332"/>
              <a:gd name="connsiteY0" fmla="*/ 0 h 6858000"/>
              <a:gd name="connsiteX1" fmla="*/ 69075 w 4421332"/>
              <a:gd name="connsiteY1" fmla="*/ 0 h 6858000"/>
              <a:gd name="connsiteX2" fmla="*/ 35131 w 4421332"/>
              <a:gd name="connsiteY2" fmla="*/ 267128 h 6858000"/>
              <a:gd name="connsiteX3" fmla="*/ 0 w 4421332"/>
              <a:gd name="connsiteY3" fmla="*/ 962845 h 6858000"/>
              <a:gd name="connsiteX4" fmla="*/ 3276103 w 4421332"/>
              <a:gd name="connsiteY4" fmla="*/ 6782205 h 6858000"/>
              <a:gd name="connsiteX5" fmla="*/ 3407923 w 4421332"/>
              <a:gd name="connsiteY5" fmla="*/ 6858000 h 6858000"/>
              <a:gd name="connsiteX6" fmla="*/ 4421332 w 4421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1332" h="6858000">
                <a:moveTo>
                  <a:pt x="442133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442133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4C5D6221-DA7B-4611-AA26-7D8E349FDE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232227" cy="6858000"/>
          </a:xfrm>
          <a:custGeom>
            <a:avLst/>
            <a:gdLst>
              <a:gd name="connsiteX0" fmla="*/ 0 w 4232227"/>
              <a:gd name="connsiteY0" fmla="*/ 0 h 6858000"/>
              <a:gd name="connsiteX1" fmla="*/ 4161853 w 4232227"/>
              <a:gd name="connsiteY1" fmla="*/ 0 h 6858000"/>
              <a:gd name="connsiteX2" fmla="*/ 4197953 w 4232227"/>
              <a:gd name="connsiteY2" fmla="*/ 284091 h 6858000"/>
              <a:gd name="connsiteX3" fmla="*/ 4232227 w 4232227"/>
              <a:gd name="connsiteY3" fmla="*/ 962844 h 6858000"/>
              <a:gd name="connsiteX4" fmla="*/ 758007 w 4232227"/>
              <a:gd name="connsiteY4" fmla="*/ 6800152 h 6858000"/>
              <a:gd name="connsiteX5" fmla="*/ 645060 w 4232227"/>
              <a:gd name="connsiteY5" fmla="*/ 6858000 h 6858000"/>
              <a:gd name="connsiteX6" fmla="*/ 0 w 423222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32227" h="6858000">
                <a:moveTo>
                  <a:pt x="0" y="0"/>
                </a:moveTo>
                <a:lnTo>
                  <a:pt x="4161853" y="0"/>
                </a:lnTo>
                <a:lnTo>
                  <a:pt x="4197953" y="284091"/>
                </a:lnTo>
                <a:cubicBezTo>
                  <a:pt x="4220617" y="507260"/>
                  <a:pt x="4232227" y="733696"/>
                  <a:pt x="4232227" y="962844"/>
                </a:cubicBezTo>
                <a:cubicBezTo>
                  <a:pt x="4232227" y="3483472"/>
                  <a:pt x="2827409" y="5675986"/>
                  <a:pt x="758007" y="6800152"/>
                </a:cubicBezTo>
                <a:lnTo>
                  <a:pt x="6450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D4AFD-A91D-4CF5-9C98-B6265DE88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1563" y="1412489"/>
            <a:ext cx="3737330" cy="2156621"/>
          </a:xfrm>
        </p:spPr>
        <p:txBody>
          <a:bodyPr anchor="t">
            <a:noAutofit/>
          </a:bodyPr>
          <a:lstStyle/>
          <a:p>
            <a:r>
              <a:rPr lang="en-US" b="1">
                <a:solidFill>
                  <a:srgbClr val="FFFFFF"/>
                </a:solidFill>
                <a:latin typeface="Calibri"/>
                <a:cs typeface="Calibri Light"/>
              </a:rPr>
              <a:t>Exemplar vs. Demonstration Texts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93DD1-7426-4DE3-87EF-FDFF023566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8993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u="sng">
                <a:cs typeface="Calibri"/>
              </a:rPr>
              <a:t>Exemplar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Text used as a model</a:t>
            </a:r>
            <a:endParaRPr lang="en-US" sz="2000"/>
          </a:p>
          <a:p>
            <a:r>
              <a:rPr lang="en-US" sz="2000">
                <a:cs typeface="Calibri"/>
              </a:rPr>
              <a:t>Has all the things in it from the mentor text that you want kids to do</a:t>
            </a:r>
            <a:endParaRPr lang="en-US" sz="2000"/>
          </a:p>
          <a:p>
            <a:r>
              <a:rPr lang="en-US" sz="2000">
                <a:cs typeface="Calibri"/>
              </a:rPr>
              <a:t>Above student level</a:t>
            </a:r>
            <a:endParaRPr lang="en-US" sz="2000"/>
          </a:p>
          <a:p>
            <a:r>
              <a:rPr lang="en-US" sz="2000">
                <a:cs typeface="Calibri"/>
              </a:rPr>
              <a:t>Annotated but not worked on together.</a:t>
            </a:r>
            <a:endParaRPr lang="en-US" sz="2000"/>
          </a:p>
          <a:p>
            <a:endParaRPr lang="en-US" sz="2000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2E25A-59C7-4BCE-9896-01620B0D59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604" y="1412489"/>
            <a:ext cx="2926080" cy="43638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u="sng">
                <a:cs typeface="Calibri"/>
              </a:rPr>
              <a:t>Demonstration</a:t>
            </a:r>
            <a:endParaRPr lang="en-US" sz="2000">
              <a:cs typeface="Calibri"/>
            </a:endParaRPr>
          </a:p>
          <a:p>
            <a:r>
              <a:rPr lang="en-US" sz="2000">
                <a:cs typeface="Calibri"/>
              </a:rPr>
              <a:t>At student level</a:t>
            </a:r>
            <a:endParaRPr lang="en-US" sz="2000"/>
          </a:p>
          <a:p>
            <a:r>
              <a:rPr lang="en-US" sz="2000">
                <a:cs typeface="Calibri"/>
              </a:rPr>
              <a:t>“Working” version</a:t>
            </a:r>
            <a:endParaRPr lang="en-US" sz="2000"/>
          </a:p>
          <a:p>
            <a:r>
              <a:rPr lang="en-US" sz="2000">
                <a:cs typeface="Calibri"/>
              </a:rPr>
              <a:t>To show kids how to fix something</a:t>
            </a:r>
            <a:endParaRPr lang="en-US" sz="2000"/>
          </a:p>
          <a:p>
            <a:r>
              <a:rPr lang="en-US" sz="2000">
                <a:cs typeface="Calibri"/>
              </a:rPr>
              <a:t>Use it in your conferring and small groups to show how to make a piece better (interactive)</a:t>
            </a:r>
            <a:endParaRPr lang="en-US" sz="2000"/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5989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7C496-012D-4F96-9740-F19FD6380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rmAutofit/>
          </a:bodyPr>
          <a:lstStyle/>
          <a:p>
            <a:r>
              <a:rPr lang="en-US">
                <a:latin typeface="Calibri"/>
                <a:cs typeface="Calibri Light"/>
              </a:rPr>
              <a:t>Tool #2:Checklists and Micro-progressions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233CB-5A0E-4A5C-8D75-E8A19E444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 b="1">
                <a:cs typeface="Calibri"/>
              </a:rPr>
              <a:t>Designed specifically for student use for self-evaluation and goal setting</a:t>
            </a:r>
            <a:endParaRPr lang="en-US" sz="1500">
              <a:cs typeface="Calibri" panose="020F0502020204030204"/>
            </a:endParaRPr>
          </a:p>
          <a:p>
            <a:r>
              <a:rPr lang="en-US" sz="1500" b="1">
                <a:cs typeface="Calibri"/>
              </a:rPr>
              <a:t>Can be found in </a:t>
            </a:r>
            <a:r>
              <a:rPr lang="en-US" sz="1500" b="1" i="1">
                <a:cs typeface="Calibri"/>
              </a:rPr>
              <a:t>Writing Pathways </a:t>
            </a:r>
            <a:r>
              <a:rPr lang="en-US" sz="1500" b="1">
                <a:cs typeface="Calibri"/>
              </a:rPr>
              <a:t>and on Heinemann website</a:t>
            </a:r>
            <a:endParaRPr lang="en-US" sz="1500"/>
          </a:p>
          <a:p>
            <a:r>
              <a:rPr lang="en-US" sz="1500" b="1">
                <a:cs typeface="Calibri"/>
              </a:rPr>
              <a:t>Illustrated checklists are available at all grade levels!(only on Heinemann website 3-5)</a:t>
            </a:r>
            <a:endParaRPr lang="en-US" sz="1500"/>
          </a:p>
          <a:p>
            <a:r>
              <a:rPr lang="en-US" sz="1500" b="1">
                <a:cs typeface="Calibri"/>
              </a:rPr>
              <a:t>Refer to them often</a:t>
            </a:r>
            <a:endParaRPr lang="en-US" sz="1500"/>
          </a:p>
          <a:p>
            <a:r>
              <a:rPr lang="en-US" sz="1500" b="1">
                <a:cs typeface="Calibri"/>
              </a:rPr>
              <a:t>Display your checklists</a:t>
            </a:r>
            <a:endParaRPr lang="en-US" sz="1500"/>
          </a:p>
          <a:p>
            <a:r>
              <a:rPr lang="en-US" sz="1500" b="1">
                <a:cs typeface="Calibri"/>
              </a:rPr>
              <a:t>Give students copies</a:t>
            </a:r>
            <a:endParaRPr lang="en-US" sz="1500"/>
          </a:p>
          <a:p>
            <a:r>
              <a:rPr lang="en-US" sz="1500" b="1">
                <a:cs typeface="Calibri"/>
              </a:rPr>
              <a:t>Cut them up</a:t>
            </a:r>
            <a:endParaRPr lang="en-US" sz="1500"/>
          </a:p>
          <a:p>
            <a:r>
              <a:rPr lang="en-US" sz="1500" b="1">
                <a:cs typeface="Calibri"/>
              </a:rPr>
              <a:t>Connect to your read-aloud work</a:t>
            </a:r>
            <a:endParaRPr lang="en-US" sz="1500"/>
          </a:p>
          <a:p>
            <a:endParaRPr lang="en-US" sz="1500">
              <a:cs typeface="Calibri"/>
            </a:endParaRPr>
          </a:p>
        </p:txBody>
      </p:sp>
      <p:sp>
        <p:nvSpPr>
          <p:cNvPr id="15" name="Rectangle 17">
            <a:extLst>
              <a:ext uri="{FF2B5EF4-FFF2-40B4-BE49-F238E27FC236}">
                <a16:creationId xmlns:a16="http://schemas.microsoft.com/office/drawing/2014/main" id="{61445B8C-D724-4F73-AB77-3CCE4E822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20963"/>
            <a:ext cx="4657345" cy="6816065"/>
          </a:xfrm>
          <a:prstGeom prst="rect">
            <a:avLst/>
          </a:prstGeom>
          <a:solidFill>
            <a:schemeClr val="bg1">
              <a:lumMod val="95000"/>
              <a:lumOff val="5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3E977CB8-8B0F-48FE-A8FE-136170BC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3882" y="623637"/>
            <a:ext cx="3996386" cy="2217993"/>
          </a:xfrm>
          <a:prstGeom prst="rect">
            <a:avLst/>
          </a:prstGeom>
        </p:spPr>
      </p:pic>
      <p:cxnSp>
        <p:nvCxnSpPr>
          <p:cNvPr id="16" name="Straight Connector 19">
            <a:extLst>
              <a:ext uri="{FF2B5EF4-FFF2-40B4-BE49-F238E27FC236}">
                <a16:creationId xmlns:a16="http://schemas.microsoft.com/office/drawing/2014/main" id="{99905336-A7CD-4C75-9E77-C704674F40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73347" y="3429000"/>
            <a:ext cx="1597456" cy="0"/>
          </a:xfrm>
          <a:prstGeom prst="line">
            <a:avLst/>
          </a:prstGeom>
          <a:ln w="50800">
            <a:solidFill>
              <a:schemeClr val="bg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B2A023C8-9BCB-4640-BD15-0938F7E46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826" y="3735414"/>
            <a:ext cx="3706498" cy="277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154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20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Rectangle 22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5" y="318582"/>
            <a:ext cx="4556762" cy="2028511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3A0E6B-D51D-4FA4-905F-E10A9A6CE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079" y="637523"/>
            <a:ext cx="5048176" cy="138673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Calibri"/>
                <a:cs typeface="Calibri Light"/>
              </a:rPr>
              <a:t>Tool #3: Mini Charts</a:t>
            </a:r>
            <a:endParaRPr lang="en-US" b="1">
              <a:solidFill>
                <a:srgbClr val="FFFFFF"/>
              </a:solidFill>
              <a:latin typeface="Calibri"/>
              <a:cs typeface="Calibri"/>
            </a:endParaRPr>
          </a:p>
        </p:txBody>
      </p:sp>
      <p:pic>
        <p:nvPicPr>
          <p:cNvPr id="4" name="Picture 4" descr="A close up of text on a whiteboard&#10;&#10;Description generated with high confidence">
            <a:extLst>
              <a:ext uri="{FF2B5EF4-FFF2-40B4-BE49-F238E27FC236}">
                <a16:creationId xmlns:a16="http://schemas.microsoft.com/office/drawing/2014/main" id="{D1F0BC1F-428E-495C-A75C-7E905BBF1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265205" y="555695"/>
            <a:ext cx="1896907" cy="1422680"/>
          </a:xfrm>
          <a:prstGeom prst="rect">
            <a:avLst/>
          </a:prstGeom>
        </p:spPr>
      </p:pic>
      <p:pic>
        <p:nvPicPr>
          <p:cNvPr id="10" name="Picture 10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97DB698-E816-4E15-AC55-06D6868EE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585057" y="568596"/>
            <a:ext cx="1882162" cy="1411621"/>
          </a:xfrm>
          <a:prstGeom prst="rect">
            <a:avLst/>
          </a:prstGeom>
        </p:spPr>
      </p:pic>
      <p:pic>
        <p:nvPicPr>
          <p:cNvPr id="12" name="Picture 12" descr="A close up of a piece of paper&#10;&#10;Description generated with high confidence">
            <a:extLst>
              <a:ext uri="{FF2B5EF4-FFF2-40B4-BE49-F238E27FC236}">
                <a16:creationId xmlns:a16="http://schemas.microsoft.com/office/drawing/2014/main" id="{A3E1451E-8661-4CAD-913F-78C809DA9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6851" y="333327"/>
            <a:ext cx="1411621" cy="1882162"/>
          </a:xfrm>
          <a:prstGeom prst="rect">
            <a:avLst/>
          </a:prstGeom>
        </p:spPr>
      </p:pic>
      <p:pic>
        <p:nvPicPr>
          <p:cNvPr id="8" name="Picture 8" descr="A close up of text on a black background&#10;&#10;Description generated with high confidence">
            <a:extLst>
              <a:ext uri="{FF2B5EF4-FFF2-40B4-BE49-F238E27FC236}">
                <a16:creationId xmlns:a16="http://schemas.microsoft.com/office/drawing/2014/main" id="{EFA2BDDE-E74D-4DAB-8072-0983566ED2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72" y="3042940"/>
            <a:ext cx="4114800" cy="3086100"/>
          </a:xfrm>
          <a:prstGeom prst="rect">
            <a:avLst/>
          </a:prstGeom>
        </p:spPr>
      </p:pic>
      <p:sp>
        <p:nvSpPr>
          <p:cNvPr id="73" name="Rectangle 24">
            <a:extLst>
              <a:ext uri="{FF2B5EF4-FFF2-40B4-BE49-F238E27FC236}">
                <a16:creationId xmlns:a16="http://schemas.microsoft.com/office/drawing/2014/main" id="{0F8BFD3B-29FB-4A95-BB51-220F8A6C5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6650" y="2429124"/>
            <a:ext cx="4561251" cy="4108837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309F6-F7A5-401F-85A0-03395598A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2159" y="2758930"/>
            <a:ext cx="3944010" cy="34550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>
                <a:solidFill>
                  <a:srgbClr val="FFFFFF"/>
                </a:solidFill>
                <a:cs typeface="Calibri"/>
              </a:rPr>
              <a:t>Smaller versions of charts already </a:t>
            </a:r>
            <a:endParaRPr lang="en-US" sz="170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sz="1700">
                <a:solidFill>
                  <a:srgbClr val="FFFFFF"/>
                </a:solidFill>
                <a:cs typeface="Calibri"/>
              </a:rPr>
              <a:t>   being used in the room:</a:t>
            </a:r>
          </a:p>
          <a:p>
            <a:pPr lvl="1"/>
            <a:r>
              <a:rPr lang="en-US" sz="1700">
                <a:solidFill>
                  <a:srgbClr val="FFFFFF"/>
                </a:solidFill>
                <a:cs typeface="Calibri"/>
              </a:rPr>
              <a:t>Anchor charts</a:t>
            </a:r>
            <a:endParaRPr lang="en-US" sz="1700">
              <a:solidFill>
                <a:srgbClr val="FFFFFF"/>
              </a:solidFill>
            </a:endParaRPr>
          </a:p>
          <a:p>
            <a:pPr lvl="1"/>
            <a:r>
              <a:rPr lang="en-US" sz="1700">
                <a:solidFill>
                  <a:srgbClr val="FFFFFF"/>
                </a:solidFill>
                <a:cs typeface="Calibri"/>
              </a:rPr>
              <a:t>Lesson-specific charts</a:t>
            </a:r>
            <a:endParaRPr lang="en-US" sz="1700">
              <a:solidFill>
                <a:srgbClr val="FFFFFF"/>
              </a:solidFill>
            </a:endParaRPr>
          </a:p>
          <a:p>
            <a:pPr lvl="1"/>
            <a:r>
              <a:rPr lang="en-US" sz="1700">
                <a:solidFill>
                  <a:srgbClr val="FFFFFF"/>
                </a:solidFill>
                <a:cs typeface="Calibri"/>
              </a:rPr>
              <a:t>Process charts</a:t>
            </a:r>
            <a:endParaRPr lang="en-US" sz="1700">
              <a:solidFill>
                <a:srgbClr val="FFFFFF"/>
              </a:solidFill>
            </a:endParaRPr>
          </a:p>
          <a:p>
            <a:pPr lvl="1"/>
            <a:r>
              <a:rPr lang="en-US" sz="1700">
                <a:solidFill>
                  <a:srgbClr val="FFFFFF"/>
                </a:solidFill>
                <a:cs typeface="Calibri"/>
              </a:rPr>
              <a:t>Strategy charts</a:t>
            </a:r>
            <a:endParaRPr lang="en-US" sz="1700">
              <a:solidFill>
                <a:srgbClr val="FFFFFF"/>
              </a:solidFill>
            </a:endParaRPr>
          </a:p>
          <a:p>
            <a:pPr lvl="1"/>
            <a:r>
              <a:rPr lang="en-US" sz="1700">
                <a:solidFill>
                  <a:srgbClr val="FFFFFF"/>
                </a:solidFill>
                <a:cs typeface="Calibri"/>
              </a:rPr>
              <a:t>Grammar charts</a:t>
            </a:r>
            <a:endParaRPr lang="en-US" sz="1700">
              <a:solidFill>
                <a:srgbClr val="FFFFFF"/>
              </a:solidFill>
            </a:endParaRPr>
          </a:p>
          <a:p>
            <a:pPr lvl="1"/>
            <a:r>
              <a:rPr lang="en-US" sz="1700">
                <a:solidFill>
                  <a:srgbClr val="FFFFFF"/>
                </a:solidFill>
                <a:cs typeface="Calibri" panose="020F0502020204030204"/>
              </a:rPr>
              <a:t>Routine charts</a:t>
            </a:r>
          </a:p>
          <a:p>
            <a:r>
              <a:rPr lang="en-US" sz="1700">
                <a:solidFill>
                  <a:srgbClr val="FFFFFF"/>
                </a:solidFill>
                <a:cs typeface="Calibri" panose="020F0502020204030204"/>
              </a:rPr>
              <a:t>Can be used for small</a:t>
            </a:r>
          </a:p>
          <a:p>
            <a:pPr marL="0" indent="0">
              <a:buNone/>
            </a:pPr>
            <a:r>
              <a:rPr lang="en-US" sz="1700">
                <a:solidFill>
                  <a:srgbClr val="FFFFFF"/>
                </a:solidFill>
                <a:cs typeface="Calibri" panose="020F0502020204030204"/>
              </a:rPr>
              <a:t>   group work or conferences</a:t>
            </a:r>
          </a:p>
          <a:p>
            <a:pPr marL="0" indent="0">
              <a:buNone/>
            </a:pPr>
            <a:endParaRPr lang="en-US" sz="1700">
              <a:solidFill>
                <a:srgbClr val="FFFFFF"/>
              </a:solidFill>
              <a:cs typeface="Calibri" panose="020F0502020204030204"/>
            </a:endParaRPr>
          </a:p>
        </p:txBody>
      </p:sp>
      <p:pic>
        <p:nvPicPr>
          <p:cNvPr id="16" name="Picture 16" descr="A close up of text on a white background&#10;&#10;Description generated with high confidence">
            <a:extLst>
              <a:ext uri="{FF2B5EF4-FFF2-40B4-BE49-F238E27FC236}">
                <a16:creationId xmlns:a16="http://schemas.microsoft.com/office/drawing/2014/main" id="{2054CBC8-D6D1-4C0B-88F7-995BF684F6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8997" y="2539428"/>
            <a:ext cx="1507331" cy="1821549"/>
          </a:xfrm>
          <a:prstGeom prst="rect">
            <a:avLst/>
          </a:prstGeom>
        </p:spPr>
      </p:pic>
      <p:pic>
        <p:nvPicPr>
          <p:cNvPr id="14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82A3DEF-0B01-4FEB-89C5-2B07ED0DDC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62715" y="4682710"/>
            <a:ext cx="1399891" cy="184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60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2C939-9B10-4B25-852B-8C0E0D08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>
                <a:latin typeface="Calibri"/>
                <a:cs typeface="Calibri"/>
              </a:rPr>
              <a:t>Types of Charts</a:t>
            </a:r>
            <a:endParaRPr lang="en-US" sz="4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0978D-100B-4D62-A261-A9504240255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>
                <a:cs typeface="Calibri"/>
              </a:rPr>
              <a:t>Repertoire Charts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Records a list of strategies that helps students work toward a BIG skill</a:t>
            </a:r>
            <a:endParaRPr lang="en-US"/>
          </a:p>
          <a:p>
            <a:r>
              <a:rPr lang="en-US">
                <a:cs typeface="Calibri"/>
              </a:rPr>
              <a:t>All the ways a writer can do something</a:t>
            </a:r>
            <a:endParaRPr lang="en-US"/>
          </a:p>
          <a:p>
            <a:endParaRPr lang="en-US">
              <a:cs typeface="Calibri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DFE18-70EF-4C46-895E-1DF613B16B3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u="sng">
                <a:cs typeface="Calibri"/>
              </a:rPr>
              <a:t>Process Charts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Takes a big skill and breaks it down into the steps students would take to gain that skill</a:t>
            </a:r>
            <a:endParaRPr lang="en-US"/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5" name="Picture 5" descr="A close up of a sign&#10;&#10;Description generated with high confidence">
            <a:extLst>
              <a:ext uri="{FF2B5EF4-FFF2-40B4-BE49-F238E27FC236}">
                <a16:creationId xmlns:a16="http://schemas.microsoft.com/office/drawing/2014/main" id="{40AF145A-FB80-48E8-B38C-FBD46E382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9335" y="4104736"/>
            <a:ext cx="1922971" cy="2562764"/>
          </a:xfrm>
          <a:prstGeom prst="rect">
            <a:avLst/>
          </a:prstGeom>
        </p:spPr>
      </p:pic>
      <p:pic>
        <p:nvPicPr>
          <p:cNvPr id="7" name="Picture 7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CF6CED5C-A1E2-4A5A-822C-DC8128211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2222" y="3694981"/>
            <a:ext cx="2167386" cy="288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265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ABF21-5A99-4C09-B0AE-F697031F4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6387102" cy="1325563"/>
          </a:xfrm>
        </p:spPr>
        <p:txBody>
          <a:bodyPr>
            <a:noAutofit/>
          </a:bodyPr>
          <a:lstStyle/>
          <a:p>
            <a:r>
              <a:rPr lang="en-US" sz="4800" b="1">
                <a:latin typeface="Calibri"/>
                <a:cs typeface="Calibri"/>
              </a:rPr>
              <a:t>Tool #4: Conference and Small Group Notes</a:t>
            </a:r>
            <a:endParaRPr lang="en-US" sz="4800" b="1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3984D-BDF8-4E96-8DBD-3C397ECDA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2871982"/>
            <a:ext cx="6382657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cs typeface="Calibri"/>
              </a:rPr>
              <a:t>Kids write to be seen and heard.  They need to see that their stories matter.  BE PRESENT</a:t>
            </a:r>
          </a:p>
          <a:p>
            <a:r>
              <a:rPr lang="en-US" sz="1800">
                <a:cs typeface="Calibri"/>
              </a:rPr>
              <a:t>What’s your purpose?  Use the notes you take.</a:t>
            </a:r>
            <a:endParaRPr lang="en-US" sz="1800"/>
          </a:p>
          <a:p>
            <a:r>
              <a:rPr lang="en-US" sz="1800">
                <a:cs typeface="Calibri"/>
              </a:rPr>
              <a:t>Choose a form you think will work best for you. Change it and make it your own.</a:t>
            </a:r>
            <a:endParaRPr lang="en-US" sz="1800"/>
          </a:p>
          <a:p>
            <a:r>
              <a:rPr lang="en-US" sz="1800">
                <a:cs typeface="Calibri"/>
              </a:rPr>
              <a:t>“Do the best you can until you know better. Then when you know   better, do better.” -Maya Angelou               </a:t>
            </a:r>
            <a:endParaRPr lang="en-US" sz="1800"/>
          </a:p>
          <a:p>
            <a:endParaRPr lang="en-US" sz="1800">
              <a:cs typeface="Calibri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6EA0402-5843-4D53-BF9C-BE72058120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9830" y="1"/>
            <a:ext cx="4502173" cy="344821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A screen 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8B192E6-E952-4B5C-AE44-2963C98ED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600000">
            <a:off x="8942726" y="197802"/>
            <a:ext cx="2232940" cy="267418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1B43EC4-7D6F-44CA-82DD-103883D2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68827" y="4082142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C8DD60A9-2395-4323-B06C-562655A7C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6232" y="4878423"/>
            <a:ext cx="2394408" cy="170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01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11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Writing and Reading Toolkits  </vt:lpstr>
      <vt:lpstr>Why Toolkits?</vt:lpstr>
      <vt:lpstr>What's in a toolkit?</vt:lpstr>
      <vt:lpstr>Tool #1: Writing Samples</vt:lpstr>
      <vt:lpstr>Exemplar vs. Demonstration Texts</vt:lpstr>
      <vt:lpstr>Tool #2:Checklists and Micro-progressions</vt:lpstr>
      <vt:lpstr>Tool #3: Mini Charts</vt:lpstr>
      <vt:lpstr>Types of Charts</vt:lpstr>
      <vt:lpstr>Tool #4: Conference and Small Group Notes</vt:lpstr>
      <vt:lpstr>Toolkit Tips:</vt:lpstr>
      <vt:lpstr>Example of  a Toolkit!https://youtu.be/mrcZurfeaDY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33</cp:revision>
  <dcterms:created xsi:type="dcterms:W3CDTF">2013-07-15T20:26:40Z</dcterms:created>
  <dcterms:modified xsi:type="dcterms:W3CDTF">2019-04-01T20:20:03Z</dcterms:modified>
</cp:coreProperties>
</file>